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98" r:id="rId2"/>
    <p:sldId id="275" r:id="rId3"/>
    <p:sldId id="273" r:id="rId4"/>
    <p:sldId id="319" r:id="rId5"/>
    <p:sldId id="276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1" autoAdjust="0"/>
    <p:restoredTop sz="73037" autoAdjust="0"/>
  </p:normalViewPr>
  <p:slideViewPr>
    <p:cSldViewPr snapToGrid="0">
      <p:cViewPr varScale="1">
        <p:scale>
          <a:sx n="60" d="100"/>
          <a:sy n="60" d="100"/>
        </p:scale>
        <p:origin x="139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7F0EC-A05B-43E7-9A1E-A5527B68C3C0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F45B2-BF16-48C2-B816-9CE9E23BE5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82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1.Selenim </a:t>
            </a:r>
            <a:r>
              <a:rPr lang="zh-TW" altLang="en-US" dirty="0"/>
              <a:t>來爬蟲</a:t>
            </a:r>
            <a:r>
              <a:rPr lang="en-US" altLang="zh-TW" dirty="0"/>
              <a:t>,</a:t>
            </a:r>
            <a:r>
              <a:rPr lang="zh-TW" altLang="en-US" dirty="0"/>
              <a:t>因為 我們所需要的</a:t>
            </a:r>
            <a:r>
              <a:rPr lang="en-US" altLang="zh-TW" dirty="0"/>
              <a:t>google map </a:t>
            </a:r>
            <a:r>
              <a:rPr lang="zh-TW" altLang="en-US" dirty="0"/>
              <a:t>資訊是動態生成的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我們使用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是因為長時間的網路爬蟲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可能會發生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out,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有了這個套件就可以實現自動畫的爬取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79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並擷取其中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項資訊存入 </a:t>
            </a:r>
            <a:r>
              <a:rPr lang="en-US" altLang="zh-TW" sz="12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我們擷取的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項資訊有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</a:t>
            </a: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我們以 全台灣 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7748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個村跟里 當作錨點定位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去爬取景點名稱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更據景點的名稱再去爬取景點的資訊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右方圖是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1~5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71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左方圖是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6~10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  <a:endParaRPr lang="en-US" altLang="zh-TW" sz="1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228600">
              <a:buAutoNum type="arabicPeriod" startAt="2"/>
            </a:pPr>
            <a:r>
              <a:rPr lang="zh-TW" altLang="en-US" sz="1200" dirty="0"/>
              <a:t>清整重複景點</a:t>
            </a:r>
            <a:endParaRPr lang="en-US" altLang="zh-TW" sz="1200" dirty="0"/>
          </a:p>
          <a:p>
            <a:pPr marL="228600" indent="-228600">
              <a:buAutoNum type="arabicPeriod" startAt="2"/>
            </a:pPr>
            <a:r>
              <a:rPr lang="zh-TW" altLang="en-US" sz="1200" dirty="0"/>
              <a:t>清完以後再爬取評論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95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我們清整前是六十七萬兩千三百零四筆資訊</a:t>
            </a:r>
            <a:r>
              <a:rPr lang="en-US" altLang="zh-TW" dirty="0"/>
              <a:t>,</a:t>
            </a:r>
          </a:p>
          <a:p>
            <a:r>
              <a:rPr lang="zh-TW" altLang="en-US" dirty="0"/>
              <a:t>清整後剩</a:t>
            </a:r>
            <a:r>
              <a:rPr lang="en-US" altLang="zh-TW" dirty="0"/>
              <a:t>11831</a:t>
            </a:r>
            <a:r>
              <a:rPr lang="zh-TW" altLang="en-US" dirty="0"/>
              <a:t>筆資訊</a:t>
            </a:r>
            <a:endParaRPr lang="en-US" altLang="zh-TW" dirty="0"/>
          </a:p>
          <a:p>
            <a:r>
              <a:rPr lang="zh-TW" altLang="en-US" dirty="0"/>
              <a:t>這是因為受限於</a:t>
            </a:r>
            <a:r>
              <a:rPr lang="en-US" altLang="zh-TW" dirty="0"/>
              <a:t>google map </a:t>
            </a:r>
            <a:r>
              <a:rPr lang="zh-TW" altLang="en-US" dirty="0"/>
              <a:t>再抓取景點時</a:t>
            </a:r>
            <a:endParaRPr lang="en-US" altLang="zh-TW" dirty="0"/>
          </a:p>
          <a:p>
            <a:r>
              <a:rPr lang="zh-TW" altLang="en-US" dirty="0"/>
              <a:t>如果目標村里的景點被抓完</a:t>
            </a:r>
            <a:r>
              <a:rPr lang="en-US" altLang="zh-TW" dirty="0"/>
              <a:t>,</a:t>
            </a:r>
            <a:r>
              <a:rPr lang="zh-TW" altLang="en-US" dirty="0"/>
              <a:t>所吐出的景點會向周遭的景點溢散</a:t>
            </a:r>
            <a:endParaRPr lang="en-US" altLang="zh-TW" dirty="0"/>
          </a:p>
          <a:p>
            <a:r>
              <a:rPr lang="zh-TW" altLang="en-US" dirty="0"/>
              <a:t>但為了避免資料有錯漏</a:t>
            </a:r>
            <a:endParaRPr lang="en-US" altLang="zh-TW" dirty="0"/>
          </a:p>
          <a:p>
            <a:r>
              <a:rPr lang="zh-TW" altLang="en-US" dirty="0"/>
              <a:t>會先全數抓取再進行清整</a:t>
            </a:r>
            <a:endParaRPr lang="en-US" altLang="zh-TW" dirty="0"/>
          </a:p>
          <a:p>
            <a:r>
              <a:rPr lang="zh-TW" altLang="en-US" dirty="0"/>
              <a:t>至於如何清整我們交由下位同學為我們講解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F45B2-BF16-48C2-B816-9CE9E23BE58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215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3EB5-0A72-4A37-8E63-4CFD7F99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B0941-0CAB-43DA-B70F-DFE1DDCD6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8F4B7D-778E-44D3-8CCB-9B7B25FB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6981E5-65E9-49B4-9C1F-ACFF5055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735816-877A-4949-A42C-7FCC3D76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72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E46E9-D4A2-4E59-AB7C-B9ABD1B1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A5CAC96-158B-47E6-895D-5B9656E6B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8DC495-3637-4FDC-B5A7-B8646BC33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A715D3-5935-4AA6-8294-ADCD1637A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8F5500-BFB9-4398-9749-8EFC164A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72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0CBC57-D40E-4674-91BA-A8C2F6596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8538B07-28B9-45F8-96C3-6B3B722E2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DBEE81-D93E-4261-AE44-56232D15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932412-5483-4337-9BE9-BEBC1ABB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5D1FC3-A2F2-4FFF-9516-E184A976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58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033059-9988-47AA-B0B3-D3B8B84B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09E1BA-BC89-4735-BEFD-7886884D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77CEB6-414B-4EA1-ABA2-1CD51A06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CBEB98-04A3-4283-BDFC-FF26C3C4A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3EDF13-96FE-49D5-B22F-93B030D1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74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A51D66-01A6-4A0B-8EC6-35AA9AAE5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CF3F57-6ECE-4812-A1C5-0BFAFC690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FF0329-1752-43AD-87C1-BF6455C4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F2E2DF-F5FD-47AD-A872-EE2BB406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44C99B-B660-474C-B594-249C416A4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08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C41CD-04AB-4478-8661-CD34B6E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E9B8FF-4704-4721-8DB1-F0B148F4F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2C4CA7-CA5E-4635-892E-6EF5228CB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341D74-E4DB-40C1-A5E9-DAEC7895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34815B-1D29-4137-8C0A-96052831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14D372-BA93-4B0E-A64E-CF9F5778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3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D00FDA-E171-49CF-AE2C-A1344DA3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1F8879-969A-486C-B0BE-A31A8426C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87345A-78C1-4F07-A935-E5F97EE7F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6949857-4407-4C2D-994E-D0D87D33C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6ED4CFE-0F5F-46D4-8095-10FB4DF7E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22AAF6-33C8-4F88-83E1-0381719F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103AACD-FFD7-4C51-967F-FAECA59A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55BE94-DFC6-4F83-ABDA-F1EFD84F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089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D7B8-7C7C-49A6-A88F-4C9E9F01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E86FA0B-BDDF-4F00-92CC-50CC6588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820244-D7A6-4436-AFF7-5D396CF8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B8559DF-2F1F-49EA-B795-6DB628C2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469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D77808E-5410-4633-8326-F0A45FFD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2CDDE04-3F12-4A1B-86D6-B25E2D45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57DE4-F72A-4223-98C4-302B3D58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932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2A6A9C-A709-4494-AD4E-C7BEB60CA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1BA45-7B96-432A-B10F-040BAA378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58AB0AF-D48D-443F-A663-BFD2D21F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949EF-8402-40B7-842A-BE160752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5028DD2-552F-4E2F-9D41-EF1C2D12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4AD34D-10B9-4DBD-AB55-5E8ED0CE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06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C629C-B5AB-44B2-BB92-8E25D0B75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8B8AD7C-9388-4985-AC20-F789188C4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0B9777-4209-4AAB-8106-50A81FE0C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0DFDF1-3CBC-4E2B-A8E4-31A96F7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7B6ADEF-DFEC-4F83-A96A-9839D5EE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8213539-4C33-4AAC-B07A-FA7A53E4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07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814129-9FA7-4C9D-8C91-9B192BC3C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BE6332-04BF-483D-9885-C1A4CAC4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263070-928C-4B99-AC7B-07646942C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AD1F1-6A39-4D7A-B1FE-7F0B7B096D48}" type="datetimeFigureOut">
              <a:rPr lang="zh-TW" altLang="en-US" smtClean="0"/>
              <a:t>2024/3/20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90090-AF4A-4E0F-B180-2618EFD57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C3DF7F-BC74-4753-A0BC-4E3CF0508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FCEDC-B6C9-4E6B-814E-7771E52E6F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8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934200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0" y="584200"/>
            <a:ext cx="8750300" cy="4572000"/>
            <a:chOff x="-1832487" y="2843209"/>
            <a:chExt cx="8984783" cy="2677202"/>
          </a:xfrm>
        </p:grpSpPr>
        <p:sp>
          <p:nvSpPr>
            <p:cNvPr id="5" name="矩形 4"/>
            <p:cNvSpPr/>
            <p:nvPr/>
          </p:nvSpPr>
          <p:spPr>
            <a:xfrm>
              <a:off x="-1817592" y="2843209"/>
              <a:ext cx="8954992" cy="267720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4"/>
            <p:cNvSpPr/>
            <p:nvPr/>
          </p:nvSpPr>
          <p:spPr>
            <a:xfrm>
              <a:off x="-1832487" y="2843209"/>
              <a:ext cx="8984783" cy="2677202"/>
            </a:xfrm>
            <a:custGeom>
              <a:avLst/>
              <a:gdLst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5375564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75564"/>
                <a:gd name="connsiteY0" fmla="*/ 0 h 7112000"/>
                <a:gd name="connsiteX1" fmla="*/ 5375564 w 5375564"/>
                <a:gd name="connsiteY1" fmla="*/ 0 h 7112000"/>
                <a:gd name="connsiteX2" fmla="*/ 3731492 w 5375564"/>
                <a:gd name="connsiteY2" fmla="*/ 7112000 h 7112000"/>
                <a:gd name="connsiteX3" fmla="*/ 0 w 5375564"/>
                <a:gd name="connsiteY3" fmla="*/ 7112000 h 7112000"/>
                <a:gd name="connsiteX4" fmla="*/ 0 w 5375564"/>
                <a:gd name="connsiteY4" fmla="*/ 0 h 7112000"/>
                <a:gd name="connsiteX0" fmla="*/ 0 w 5393447"/>
                <a:gd name="connsiteY0" fmla="*/ 0 h 7112000"/>
                <a:gd name="connsiteX1" fmla="*/ 5375564 w 5393447"/>
                <a:gd name="connsiteY1" fmla="*/ 0 h 7112000"/>
                <a:gd name="connsiteX2" fmla="*/ 5393447 w 5393447"/>
                <a:gd name="connsiteY2" fmla="*/ 7078262 h 7112000"/>
                <a:gd name="connsiteX3" fmla="*/ 0 w 5393447"/>
                <a:gd name="connsiteY3" fmla="*/ 7112000 h 7112000"/>
                <a:gd name="connsiteX4" fmla="*/ 0 w 5393447"/>
                <a:gd name="connsiteY4" fmla="*/ 0 h 71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3447" h="7112000">
                  <a:moveTo>
                    <a:pt x="0" y="0"/>
                  </a:moveTo>
                  <a:lnTo>
                    <a:pt x="5375564" y="0"/>
                  </a:lnTo>
                  <a:lnTo>
                    <a:pt x="5393447" y="7078262"/>
                  </a:lnTo>
                  <a:lnTo>
                    <a:pt x="0" y="7112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189362-2F1B-46FD-9A19-365EBE89C231}"/>
              </a:ext>
            </a:extLst>
          </p:cNvPr>
          <p:cNvSpPr txBox="1"/>
          <p:nvPr/>
        </p:nvSpPr>
        <p:spPr>
          <a:xfrm>
            <a:off x="4157007" y="3467100"/>
            <a:ext cx="3877985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zh-TW" altLang="en-US" sz="7200" b="1" dirty="0">
                <a:ln w="0"/>
                <a:solidFill>
                  <a:schemeClr val="bg1"/>
                </a:solidFill>
                <a:latin typeface="Imprint MT Shadow" panose="04020605060303030202" pitchFamily="82" charset="0"/>
                <a:ea typeface="微軟正黑體" panose="020B0604030504040204" pitchFamily="34" charset="-120"/>
              </a:rPr>
              <a:t>資料蒐集</a:t>
            </a:r>
          </a:p>
        </p:txBody>
      </p:sp>
    </p:spTree>
    <p:extLst>
      <p:ext uri="{BB962C8B-B14F-4D97-AF65-F5344CB8AC3E}">
        <p14:creationId xmlns:p14="http://schemas.microsoft.com/office/powerpoint/2010/main" val="137198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使用工具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endParaRPr lang="zh-TW" altLang="en-US" dirty="0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8426572A-FF6C-4010-A758-333D604A170F}"/>
              </a:ext>
            </a:extLst>
          </p:cNvPr>
          <p:cNvSpPr txBox="1">
            <a:spLocks/>
          </p:cNvSpPr>
          <p:nvPr/>
        </p:nvSpPr>
        <p:spPr>
          <a:xfrm>
            <a:off x="878732" y="149525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爬蟲套件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</a:p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因網頁內容為滾動生成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選擇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自動控制套件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PyAutoGui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自動點擊防止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out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導致爬蟲程式停止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553EB31C-A94D-49F3-90B0-FD29B6B6BCB7}"/>
              </a:ext>
            </a:extLst>
          </p:cNvPr>
          <p:cNvGrpSpPr/>
          <p:nvPr/>
        </p:nvGrpSpPr>
        <p:grpSpPr>
          <a:xfrm>
            <a:off x="1781178" y="3474396"/>
            <a:ext cx="8629644" cy="2688577"/>
            <a:chOff x="1168807" y="3263948"/>
            <a:chExt cx="8629644" cy="2688577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264AB8E-C67C-47BB-8AEB-998D0C38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8807" y="3804756"/>
              <a:ext cx="1200335" cy="1224832"/>
            </a:xfrm>
            <a:prstGeom prst="rect">
              <a:avLst/>
            </a:prstGeom>
          </p:spPr>
        </p:pic>
        <p:pic>
          <p:nvPicPr>
            <p:cNvPr id="27" name="內容版面配置區 9">
              <a:extLst>
                <a:ext uri="{FF2B5EF4-FFF2-40B4-BE49-F238E27FC236}">
                  <a16:creationId xmlns:a16="http://schemas.microsoft.com/office/drawing/2014/main" id="{7FD4EA71-24AB-41DE-BC8F-7732732C3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883" y="3263948"/>
              <a:ext cx="769309" cy="724055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C97DF8FB-5CFE-4753-8359-91E64B62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2562" y="4891554"/>
              <a:ext cx="908630" cy="789580"/>
            </a:xfrm>
            <a:prstGeom prst="rect">
              <a:avLst/>
            </a:prstGeom>
          </p:spPr>
        </p:pic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5327BC4A-F5B5-4212-89DA-6A68DC537EBF}"/>
                </a:ext>
              </a:extLst>
            </p:cNvPr>
            <p:cNvCxnSpPr>
              <a:stCxn id="27" idx="1"/>
              <a:endCxn id="26" idx="3"/>
            </p:cNvCxnSpPr>
            <p:nvPr/>
          </p:nvCxnSpPr>
          <p:spPr>
            <a:xfrm flipH="1">
              <a:off x="2369142" y="3625976"/>
              <a:ext cx="2182741" cy="7911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29891B02-79CE-40E3-BA9B-1FBB03D024B7}"/>
                </a:ext>
              </a:extLst>
            </p:cNvPr>
            <p:cNvCxnSpPr>
              <a:cxnSpLocks/>
              <a:stCxn id="28" idx="1"/>
              <a:endCxn id="26" idx="3"/>
            </p:cNvCxnSpPr>
            <p:nvPr/>
          </p:nvCxnSpPr>
          <p:spPr>
            <a:xfrm flipH="1" flipV="1">
              <a:off x="2369142" y="4417172"/>
              <a:ext cx="2043420" cy="8691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FC4F6C65-4F92-4911-89D1-CC959BD05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888" r="3862"/>
            <a:stretch/>
          </p:blipFill>
          <p:spPr>
            <a:xfrm>
              <a:off x="7364612" y="4787924"/>
              <a:ext cx="2433839" cy="1164601"/>
            </a:xfrm>
            <a:prstGeom prst="rect">
              <a:avLst/>
            </a:prstGeom>
          </p:spPr>
        </p:pic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F7AFAF46-0ED5-4FA8-897B-AAC2EFF8159B}"/>
                </a:ext>
              </a:extLst>
            </p:cNvPr>
            <p:cNvCxnSpPr>
              <a:cxnSpLocks/>
              <a:stCxn id="31" idx="1"/>
              <a:endCxn id="28" idx="3"/>
            </p:cNvCxnSpPr>
            <p:nvPr/>
          </p:nvCxnSpPr>
          <p:spPr>
            <a:xfrm flipH="1" flipV="1">
              <a:off x="5321192" y="5286344"/>
              <a:ext cx="2043420" cy="838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25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D9EF09F-716F-4110-B0FD-BB2848BD10FB}"/>
              </a:ext>
            </a:extLst>
          </p:cNvPr>
          <p:cNvSpPr txBox="1"/>
          <p:nvPr/>
        </p:nvSpPr>
        <p:spPr>
          <a:xfrm>
            <a:off x="576781" y="1052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蒐集其中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項資訊存成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.json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BCC923C-56EF-5A7D-3CCB-286A137EDD40}"/>
              </a:ext>
            </a:extLst>
          </p:cNvPr>
          <p:cNvGrpSpPr/>
          <p:nvPr/>
        </p:nvGrpSpPr>
        <p:grpSpPr>
          <a:xfrm>
            <a:off x="5294528" y="2384235"/>
            <a:ext cx="6072892" cy="3703298"/>
            <a:chOff x="1601313" y="63614"/>
            <a:chExt cx="10410428" cy="587261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2FEE169-74C0-EC6E-A500-BBDE44584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B726BCE-F802-9E13-B2FF-B3CFB465ECF9}"/>
                </a:ext>
              </a:extLst>
            </p:cNvPr>
            <p:cNvSpPr/>
            <p:nvPr/>
          </p:nvSpPr>
          <p:spPr>
            <a:xfrm>
              <a:off x="2278053" y="2635044"/>
              <a:ext cx="1101213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677CB2E-55BA-A854-DD59-29E1F8907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30" r="71995"/>
            <a:stretch/>
          </p:blipFill>
          <p:spPr>
            <a:xfrm>
              <a:off x="8990871" y="823453"/>
              <a:ext cx="3020870" cy="5112772"/>
            </a:xfrm>
            <a:prstGeom prst="rect">
              <a:avLst/>
            </a:prstGeom>
          </p:spPr>
        </p:pic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C94E863-72E2-DEC2-027E-D05AAE123DEA}"/>
                </a:ext>
              </a:extLst>
            </p:cNvPr>
            <p:cNvSpPr/>
            <p:nvPr/>
          </p:nvSpPr>
          <p:spPr>
            <a:xfrm>
              <a:off x="2548440" y="292249"/>
              <a:ext cx="8768489" cy="3048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021B4EFD-1220-7444-ED5E-F2BDADD43D4C}"/>
                </a:ext>
              </a:extLst>
            </p:cNvPr>
            <p:cNvSpPr/>
            <p:nvPr/>
          </p:nvSpPr>
          <p:spPr>
            <a:xfrm>
              <a:off x="9436071" y="1463962"/>
              <a:ext cx="1797410" cy="21107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7E16DA6A-225B-6674-92F3-9DADA2E6BE55}"/>
                </a:ext>
              </a:extLst>
            </p:cNvPr>
            <p:cNvSpPr/>
            <p:nvPr/>
          </p:nvSpPr>
          <p:spPr>
            <a:xfrm>
              <a:off x="2250331" y="2969341"/>
              <a:ext cx="766607" cy="19664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62BF689-F675-F5B7-29B3-1FF22A233247}"/>
                </a:ext>
              </a:extLst>
            </p:cNvPr>
            <p:cNvSpPr/>
            <p:nvPr/>
          </p:nvSpPr>
          <p:spPr>
            <a:xfrm>
              <a:off x="9479200" y="1798357"/>
              <a:ext cx="1328614" cy="16715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9D9B5FC-6BC2-EE8E-3CC2-52DED933BF15}"/>
                </a:ext>
              </a:extLst>
            </p:cNvPr>
            <p:cNvSpPr txBox="1"/>
            <p:nvPr/>
          </p:nvSpPr>
          <p:spPr>
            <a:xfrm>
              <a:off x="1621414" y="2517100"/>
              <a:ext cx="656642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044D6F9-D3D8-51B9-1AB3-185DC50EF0C1}"/>
                </a:ext>
              </a:extLst>
            </p:cNvPr>
            <p:cNvSpPr txBox="1"/>
            <p:nvPr/>
          </p:nvSpPr>
          <p:spPr>
            <a:xfrm>
              <a:off x="8928036" y="938660"/>
              <a:ext cx="764945" cy="657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2.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75CF0BFA-CBF9-B276-492A-CB7704F34C81}"/>
                </a:ext>
              </a:extLst>
            </p:cNvPr>
            <p:cNvSpPr txBox="1"/>
            <p:nvPr/>
          </p:nvSpPr>
          <p:spPr>
            <a:xfrm>
              <a:off x="1601313" y="63614"/>
              <a:ext cx="826921" cy="65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3.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04014C5A-750F-4C9E-518A-3DCA6EBE4875}"/>
                </a:ext>
              </a:extLst>
            </p:cNvPr>
            <p:cNvSpPr txBox="1"/>
            <p:nvPr/>
          </p:nvSpPr>
          <p:spPr>
            <a:xfrm>
              <a:off x="1605671" y="2928398"/>
              <a:ext cx="837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4.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FAE478A5-7E89-4F61-F691-FB4C96D345B2}"/>
                </a:ext>
              </a:extLst>
            </p:cNvPr>
            <p:cNvSpPr txBox="1"/>
            <p:nvPr/>
          </p:nvSpPr>
          <p:spPr>
            <a:xfrm>
              <a:off x="8988649" y="1672299"/>
              <a:ext cx="891273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5.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6AAEABBE-776C-0BCE-5912-70065A1BE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647" y="2591645"/>
            <a:ext cx="2026003" cy="338480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5FC59991-3555-C7C3-AF18-DB8A3B2710E3}"/>
              </a:ext>
            </a:extLst>
          </p:cNvPr>
          <p:cNvCxnSpPr>
            <a:cxnSpLocks/>
            <a:stCxn id="84" idx="2"/>
            <a:endCxn id="9" idx="0"/>
          </p:cNvCxnSpPr>
          <p:nvPr/>
        </p:nvCxnSpPr>
        <p:spPr>
          <a:xfrm rot="16200000" flipH="1">
            <a:off x="7286685" y="1410529"/>
            <a:ext cx="510037" cy="1725729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3E75C6BB-5C15-F915-C488-7A9EB1B05016}"/>
              </a:ext>
            </a:extLst>
          </p:cNvPr>
          <p:cNvCxnSpPr>
            <a:cxnSpLocks/>
            <a:stCxn id="73" idx="2"/>
            <a:endCxn id="58" idx="0"/>
          </p:cNvCxnSpPr>
          <p:nvPr/>
        </p:nvCxnSpPr>
        <p:spPr>
          <a:xfrm rot="5400000">
            <a:off x="4193349" y="1862506"/>
            <a:ext cx="571439" cy="88683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1C7BF69-2730-238B-052F-6B66FDA789BB}"/>
              </a:ext>
            </a:extLst>
          </p:cNvPr>
          <p:cNvSpPr txBox="1"/>
          <p:nvPr/>
        </p:nvSpPr>
        <p:spPr>
          <a:xfrm>
            <a:off x="404113" y="2240351"/>
            <a:ext cx="1966368" cy="35702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景點名稱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地址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/>
              <a:t>Google</a:t>
            </a:r>
            <a:r>
              <a:rPr lang="zh-TW" altLang="en-US" sz="1600" dirty="0"/>
              <a:t>評論網址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星數</a:t>
            </a:r>
            <a:endParaRPr lang="en-US" altLang="zh-TW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/>
              <a:t>營業時間</a:t>
            </a:r>
            <a:endParaRPr lang="en-US" altLang="zh-TW" sz="1600" dirty="0"/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評論數量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緯度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經度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</a:rPr>
              <a:t>tag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各星評論數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</a:rPr>
              <a:t>評論</a:t>
            </a:r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203444C-A272-06A8-BDCC-4AE740F1A23D}"/>
              </a:ext>
            </a:extLst>
          </p:cNvPr>
          <p:cNvGrpSpPr/>
          <p:nvPr/>
        </p:nvGrpSpPr>
        <p:grpSpPr>
          <a:xfrm>
            <a:off x="2382239" y="1423827"/>
            <a:ext cx="8850982" cy="846540"/>
            <a:chOff x="1110917" y="5105592"/>
            <a:chExt cx="9131712" cy="865689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3289562F-F244-6E9F-2669-B4130FDF0E35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88" name="群組 87">
                <a:extLst>
                  <a:ext uri="{FF2B5EF4-FFF2-40B4-BE49-F238E27FC236}">
                    <a16:creationId xmlns:a16="http://schemas.microsoft.com/office/drawing/2014/main" id="{4ABFD82C-AEEC-9488-86E7-96A7E314C133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90" name="圓角矩形 10">
                  <a:extLst>
                    <a:ext uri="{FF2B5EF4-FFF2-40B4-BE49-F238E27FC236}">
                      <a16:creationId xmlns:a16="http://schemas.microsoft.com/office/drawing/2014/main" id="{C9933837-EF6C-5CC2-11EE-7544CF4E8530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文字方塊 90">
                  <a:extLst>
                    <a:ext uri="{FF2B5EF4-FFF2-40B4-BE49-F238E27FC236}">
                      <a16:creationId xmlns:a16="http://schemas.microsoft.com/office/drawing/2014/main" id="{4AA31580-F168-963D-D15A-1D7BA6A45F4F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942FD767-67D4-A559-C5E1-C97959D75602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72" name="向右箭號 14">
              <a:extLst>
                <a:ext uri="{FF2B5EF4-FFF2-40B4-BE49-F238E27FC236}">
                  <a16:creationId xmlns:a16="http://schemas.microsoft.com/office/drawing/2014/main" id="{5C7EE433-03EA-4DF5-808C-9410D8D66311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圓角矩形 15">
              <a:extLst>
                <a:ext uri="{FF2B5EF4-FFF2-40B4-BE49-F238E27FC236}">
                  <a16:creationId xmlns:a16="http://schemas.microsoft.com/office/drawing/2014/main" id="{6B483D86-7FA3-6A43-141A-93B6B5CD72A8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向右箭號 17">
              <a:extLst>
                <a:ext uri="{FF2B5EF4-FFF2-40B4-BE49-F238E27FC236}">
                  <a16:creationId xmlns:a16="http://schemas.microsoft.com/office/drawing/2014/main" id="{8825CD07-375B-7CE4-5C32-02E24BAE6B75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向右箭號 19">
              <a:extLst>
                <a:ext uri="{FF2B5EF4-FFF2-40B4-BE49-F238E27FC236}">
                  <a16:creationId xmlns:a16="http://schemas.microsoft.com/office/drawing/2014/main" id="{E1F887B4-7C42-1722-1C6D-FDA3F16F877B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F3DF9A17-43FB-94A3-0CFA-257678B8E962}"/>
                </a:ext>
              </a:extLst>
            </p:cNvPr>
            <p:cNvGrpSpPr/>
            <p:nvPr/>
          </p:nvGrpSpPr>
          <p:grpSpPr>
            <a:xfrm>
              <a:off x="6903829" y="5271158"/>
              <a:ext cx="1606932" cy="461725"/>
              <a:chOff x="6903829" y="4907367"/>
              <a:chExt cx="1606932" cy="461725"/>
            </a:xfrm>
          </p:grpSpPr>
          <p:sp>
            <p:nvSpPr>
              <p:cNvPr id="86" name="圓角矩形 18">
                <a:extLst>
                  <a:ext uri="{FF2B5EF4-FFF2-40B4-BE49-F238E27FC236}">
                    <a16:creationId xmlns:a16="http://schemas.microsoft.com/office/drawing/2014/main" id="{9902069E-D1E2-E921-86D3-94398F0DA87D}"/>
                  </a:ext>
                </a:extLst>
              </p:cNvPr>
              <p:cNvSpPr/>
              <p:nvPr/>
            </p:nvSpPr>
            <p:spPr>
              <a:xfrm>
                <a:off x="6904465" y="4907367"/>
                <a:ext cx="1416833" cy="46172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3CD7FCC-6A45-6F17-22EC-04E175A58F83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17DF79E3-A2BD-1BD8-353B-7CB138905FCF}"/>
                </a:ext>
              </a:extLst>
            </p:cNvPr>
            <p:cNvSpPr txBox="1"/>
            <p:nvPr/>
          </p:nvSpPr>
          <p:spPr>
            <a:xfrm>
              <a:off x="3201379" y="5290518"/>
              <a:ext cx="1161277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79" name="向右箭號 25">
              <a:extLst>
                <a:ext uri="{FF2B5EF4-FFF2-40B4-BE49-F238E27FC236}">
                  <a16:creationId xmlns:a16="http://schemas.microsoft.com/office/drawing/2014/main" id="{A1A85A9A-DA73-27E0-F139-A93B7533F5CA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2ABCB895-751D-5942-F282-FB3E78123B22}"/>
                </a:ext>
              </a:extLst>
            </p:cNvPr>
            <p:cNvGrpSpPr/>
            <p:nvPr/>
          </p:nvGrpSpPr>
          <p:grpSpPr>
            <a:xfrm>
              <a:off x="4890467" y="5271158"/>
              <a:ext cx="1409661" cy="442432"/>
              <a:chOff x="4620945" y="2734310"/>
              <a:chExt cx="743714" cy="521183"/>
            </a:xfrm>
          </p:grpSpPr>
          <p:sp>
            <p:nvSpPr>
              <p:cNvPr id="84" name="圓角矩形 27">
                <a:extLst>
                  <a:ext uri="{FF2B5EF4-FFF2-40B4-BE49-F238E27FC236}">
                    <a16:creationId xmlns:a16="http://schemas.microsoft.com/office/drawing/2014/main" id="{584F6D3D-F679-EE79-EE61-69739FA6C042}"/>
                  </a:ext>
                </a:extLst>
              </p:cNvPr>
              <p:cNvSpPr/>
              <p:nvPr/>
            </p:nvSpPr>
            <p:spPr>
              <a:xfrm>
                <a:off x="4620945" y="2734310"/>
                <a:ext cx="689369" cy="52118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3E589FBB-9A8C-AB64-968F-1564C4C81551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A48C1B86-100D-B6E2-8FB9-ECBE1FFCE7E1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82" name="圓角矩形 20">
                <a:extLst>
                  <a:ext uri="{FF2B5EF4-FFF2-40B4-BE49-F238E27FC236}">
                    <a16:creationId xmlns:a16="http://schemas.microsoft.com/office/drawing/2014/main" id="{78C00A8D-F4DC-84E5-CC60-FACA48C55D64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752084CE-E3AE-547D-5C71-AF521D81B6C6}"/>
                  </a:ext>
                </a:extLst>
              </p:cNvPr>
              <p:cNvSpPr txBox="1"/>
              <p:nvPr/>
            </p:nvSpPr>
            <p:spPr>
              <a:xfrm>
                <a:off x="8295210" y="2663977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451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D9EF09F-716F-4110-B0FD-BB2848BD10FB}"/>
              </a:ext>
            </a:extLst>
          </p:cNvPr>
          <p:cNvSpPr txBox="1"/>
          <p:nvPr/>
        </p:nvSpPr>
        <p:spPr>
          <a:xfrm>
            <a:off x="576781" y="10520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抓取 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蒐集其中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項資訊存成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.json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3E3E8CA-8903-7C0B-6CCE-B1635669AB54}"/>
              </a:ext>
            </a:extLst>
          </p:cNvPr>
          <p:cNvGrpSpPr/>
          <p:nvPr/>
        </p:nvGrpSpPr>
        <p:grpSpPr>
          <a:xfrm>
            <a:off x="2582485" y="2309315"/>
            <a:ext cx="5136263" cy="3780909"/>
            <a:chOff x="2224363" y="-267469"/>
            <a:chExt cx="9854419" cy="6710421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1F31A0D-FB8D-DBF5-9604-DAC1978BD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5" r="11937" b="1106"/>
            <a:stretch/>
          </p:blipFill>
          <p:spPr>
            <a:xfrm>
              <a:off x="2224363" y="326560"/>
              <a:ext cx="9326160" cy="5533465"/>
            </a:xfrm>
            <a:prstGeom prst="rect">
              <a:avLst/>
            </a:prstGeom>
          </p:spPr>
        </p:pic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4EE902BA-01C3-7A4D-7934-CC5F18EC3378}"/>
                </a:ext>
              </a:extLst>
            </p:cNvPr>
            <p:cNvSpPr/>
            <p:nvPr/>
          </p:nvSpPr>
          <p:spPr>
            <a:xfrm>
              <a:off x="9565970" y="2984090"/>
              <a:ext cx="453120" cy="1818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CC831CF-8B4D-87EB-B681-58695F459001}"/>
                </a:ext>
              </a:extLst>
            </p:cNvPr>
            <p:cNvSpPr/>
            <p:nvPr/>
          </p:nvSpPr>
          <p:spPr>
            <a:xfrm>
              <a:off x="4742806" y="321746"/>
              <a:ext cx="1245039" cy="2359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7520CEC-0EB1-18D7-164E-3189817A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592" r="71620"/>
            <a:stretch/>
          </p:blipFill>
          <p:spPr>
            <a:xfrm>
              <a:off x="8618664" y="754627"/>
              <a:ext cx="3460118" cy="5688325"/>
            </a:xfrm>
            <a:prstGeom prst="rect">
              <a:avLst/>
            </a:prstGeom>
          </p:spPr>
        </p:pic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031B9596-A7E8-5BB0-4848-7577FF5CFDB9}"/>
                </a:ext>
              </a:extLst>
            </p:cNvPr>
            <p:cNvSpPr/>
            <p:nvPr/>
          </p:nvSpPr>
          <p:spPr>
            <a:xfrm>
              <a:off x="11108987" y="2635044"/>
              <a:ext cx="797668" cy="19570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C1B2C410-CA08-FEB0-FFFE-61BDEF255944}"/>
                </a:ext>
              </a:extLst>
            </p:cNvPr>
            <p:cNvSpPr/>
            <p:nvPr/>
          </p:nvSpPr>
          <p:spPr>
            <a:xfrm>
              <a:off x="8850663" y="3898269"/>
              <a:ext cx="2996118" cy="125486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1B7B6D9-53A4-62CA-AA0A-A6197DADB2CF}"/>
                </a:ext>
              </a:extLst>
            </p:cNvPr>
            <p:cNvSpPr txBox="1"/>
            <p:nvPr/>
          </p:nvSpPr>
          <p:spPr>
            <a:xfrm>
              <a:off x="10885970" y="2135870"/>
              <a:ext cx="645710" cy="63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6.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F08DD14F-BA07-8757-DE75-219D507B663A}"/>
                </a:ext>
              </a:extLst>
            </p:cNvPr>
            <p:cNvSpPr txBox="1"/>
            <p:nvPr/>
          </p:nvSpPr>
          <p:spPr>
            <a:xfrm>
              <a:off x="4681499" y="-267469"/>
              <a:ext cx="1187688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7.</a:t>
              </a:r>
              <a:r>
                <a:rPr lang="zh-TW" altLang="en-US" sz="1600" dirty="0">
                  <a:solidFill>
                    <a:srgbClr val="FF0000"/>
                  </a:solidFill>
                </a:rPr>
                <a:t> </a:t>
              </a:r>
              <a:r>
                <a:rPr lang="en-US" altLang="zh-TW" sz="1600" dirty="0">
                  <a:solidFill>
                    <a:srgbClr val="FF0000"/>
                  </a:solidFill>
                </a:rPr>
                <a:t>8.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F4BA67A-8849-9F6B-3283-9BB3E2CFF997}"/>
                </a:ext>
              </a:extLst>
            </p:cNvPr>
            <p:cNvSpPr txBox="1"/>
            <p:nvPr/>
          </p:nvSpPr>
          <p:spPr>
            <a:xfrm>
              <a:off x="8233652" y="3580098"/>
              <a:ext cx="641685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9.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9F736CB-A15A-57CC-EC11-341B7704227F}"/>
                </a:ext>
              </a:extLst>
            </p:cNvPr>
            <p:cNvSpPr txBox="1"/>
            <p:nvPr/>
          </p:nvSpPr>
          <p:spPr>
            <a:xfrm>
              <a:off x="8068922" y="1556712"/>
              <a:ext cx="938130" cy="63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10.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A17A1E84-0013-0878-550D-3AAA0DBE3095}"/>
                </a:ext>
              </a:extLst>
            </p:cNvPr>
            <p:cNvSpPr/>
            <p:nvPr/>
          </p:nvSpPr>
          <p:spPr>
            <a:xfrm>
              <a:off x="8745166" y="1951699"/>
              <a:ext cx="2329138" cy="95619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0807B3B-1CCA-FD99-F95F-209C1B671332}"/>
              </a:ext>
            </a:extLst>
          </p:cNvPr>
          <p:cNvGrpSpPr/>
          <p:nvPr/>
        </p:nvGrpSpPr>
        <p:grpSpPr>
          <a:xfrm>
            <a:off x="2389398" y="1423460"/>
            <a:ext cx="8850982" cy="846540"/>
            <a:chOff x="1110917" y="5105592"/>
            <a:chExt cx="9131712" cy="865689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B5E594A-E5AB-980B-F52A-C8FB077F2AE0}"/>
                </a:ext>
              </a:extLst>
            </p:cNvPr>
            <p:cNvGrpSpPr/>
            <p:nvPr/>
          </p:nvGrpSpPr>
          <p:grpSpPr>
            <a:xfrm>
              <a:off x="1110917" y="5105592"/>
              <a:ext cx="1315888" cy="865689"/>
              <a:chOff x="1311536" y="2440136"/>
              <a:chExt cx="1097784" cy="1186962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1BDF93E6-659C-A639-A8CE-273E7CB229CB}"/>
                  </a:ext>
                </a:extLst>
              </p:cNvPr>
              <p:cNvGrpSpPr/>
              <p:nvPr/>
            </p:nvGrpSpPr>
            <p:grpSpPr>
              <a:xfrm>
                <a:off x="1319239" y="2440136"/>
                <a:ext cx="1090081" cy="1186962"/>
                <a:chOff x="5880848" y="5629834"/>
                <a:chExt cx="3320368" cy="860612"/>
              </a:xfrm>
            </p:grpSpPr>
            <p:sp>
              <p:nvSpPr>
                <p:cNvPr id="56" name="圓角矩形 10">
                  <a:extLst>
                    <a:ext uri="{FF2B5EF4-FFF2-40B4-BE49-F238E27FC236}">
                      <a16:creationId xmlns:a16="http://schemas.microsoft.com/office/drawing/2014/main" id="{5B8234B7-1EA7-7F10-4E91-61FD54638F78}"/>
                    </a:ext>
                  </a:extLst>
                </p:cNvPr>
                <p:cNvSpPr/>
                <p:nvPr/>
              </p:nvSpPr>
              <p:spPr>
                <a:xfrm>
                  <a:off x="5880848" y="5629834"/>
                  <a:ext cx="3320368" cy="860612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791AD5BA-11EC-A5A1-FAB7-39D2D1AB47A4}"/>
                    </a:ext>
                  </a:extLst>
                </p:cNvPr>
                <p:cNvSpPr txBox="1"/>
                <p:nvPr/>
              </p:nvSpPr>
              <p:spPr>
                <a:xfrm>
                  <a:off x="5945953" y="5794430"/>
                  <a:ext cx="3255263" cy="172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TW" altLang="en-US" sz="2800" dirty="0"/>
                </a:p>
              </p:txBody>
            </p:sp>
          </p:grp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2FE8CDA-A9E5-D969-C83F-DAC263B8229F}"/>
                  </a:ext>
                </a:extLst>
              </p:cNvPr>
              <p:cNvSpPr txBox="1"/>
              <p:nvPr/>
            </p:nvSpPr>
            <p:spPr>
              <a:xfrm>
                <a:off x="1311536" y="2698340"/>
                <a:ext cx="1068707" cy="733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400" dirty="0"/>
                  <a:t>全台灣</a:t>
                </a:r>
                <a:r>
                  <a:rPr lang="en-US" altLang="zh-TW" sz="1400" dirty="0"/>
                  <a:t>7748</a:t>
                </a:r>
                <a:br>
                  <a:rPr lang="en-US" altLang="zh-TW" sz="1400" dirty="0"/>
                </a:br>
                <a:r>
                  <a:rPr lang="zh-TW" altLang="en-US" sz="1400" dirty="0"/>
                  <a:t>村</a:t>
                </a:r>
                <a:r>
                  <a:rPr lang="en-US" altLang="zh-TW" sz="1400" dirty="0"/>
                  <a:t>,</a:t>
                </a:r>
                <a:r>
                  <a:rPr lang="zh-TW" altLang="en-US" sz="1400" dirty="0"/>
                  <a:t>里</a:t>
                </a:r>
              </a:p>
            </p:txBody>
          </p:sp>
        </p:grpSp>
        <p:sp>
          <p:nvSpPr>
            <p:cNvPr id="31" name="向右箭號 14">
              <a:extLst>
                <a:ext uri="{FF2B5EF4-FFF2-40B4-BE49-F238E27FC236}">
                  <a16:creationId xmlns:a16="http://schemas.microsoft.com/office/drawing/2014/main" id="{BF840D59-CA02-E372-EC4B-48F2F6E48BB5}"/>
                </a:ext>
              </a:extLst>
            </p:cNvPr>
            <p:cNvSpPr/>
            <p:nvPr/>
          </p:nvSpPr>
          <p:spPr>
            <a:xfrm>
              <a:off x="2620236" y="533663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圓角矩形 15">
              <a:extLst>
                <a:ext uri="{FF2B5EF4-FFF2-40B4-BE49-F238E27FC236}">
                  <a16:creationId xmlns:a16="http://schemas.microsoft.com/office/drawing/2014/main" id="{D37C40DD-67D8-EC53-5B94-259129BF4B8E}"/>
                </a:ext>
              </a:extLst>
            </p:cNvPr>
            <p:cNvSpPr/>
            <p:nvPr/>
          </p:nvSpPr>
          <p:spPr>
            <a:xfrm>
              <a:off x="3147779" y="5202916"/>
              <a:ext cx="1167912" cy="51254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向右箭號 17">
              <a:extLst>
                <a:ext uri="{FF2B5EF4-FFF2-40B4-BE49-F238E27FC236}">
                  <a16:creationId xmlns:a16="http://schemas.microsoft.com/office/drawing/2014/main" id="{10BD671D-9B50-F413-B2F9-AF6F235F014E}"/>
                </a:ext>
              </a:extLst>
            </p:cNvPr>
            <p:cNvSpPr/>
            <p:nvPr/>
          </p:nvSpPr>
          <p:spPr>
            <a:xfrm>
              <a:off x="6482453" y="5284188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向右箭號 19">
              <a:extLst>
                <a:ext uri="{FF2B5EF4-FFF2-40B4-BE49-F238E27FC236}">
                  <a16:creationId xmlns:a16="http://schemas.microsoft.com/office/drawing/2014/main" id="{86382AEE-8834-2D05-FCD9-138B0AB508CC}"/>
                </a:ext>
              </a:extLst>
            </p:cNvPr>
            <p:cNvSpPr/>
            <p:nvPr/>
          </p:nvSpPr>
          <p:spPr>
            <a:xfrm>
              <a:off x="8440130" y="5299297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D87AE288-D9DA-3677-E0F0-6FAF62664002}"/>
                </a:ext>
              </a:extLst>
            </p:cNvPr>
            <p:cNvGrpSpPr/>
            <p:nvPr/>
          </p:nvGrpSpPr>
          <p:grpSpPr>
            <a:xfrm>
              <a:off x="6903829" y="5271158"/>
              <a:ext cx="1606932" cy="461725"/>
              <a:chOff x="6903829" y="4907367"/>
              <a:chExt cx="1606932" cy="461725"/>
            </a:xfrm>
          </p:grpSpPr>
          <p:sp>
            <p:nvSpPr>
              <p:cNvPr id="52" name="圓角矩形 18">
                <a:extLst>
                  <a:ext uri="{FF2B5EF4-FFF2-40B4-BE49-F238E27FC236}">
                    <a16:creationId xmlns:a16="http://schemas.microsoft.com/office/drawing/2014/main" id="{30578EA6-81F4-27B2-1E5D-6776053D32CE}"/>
                  </a:ext>
                </a:extLst>
              </p:cNvPr>
              <p:cNvSpPr/>
              <p:nvPr/>
            </p:nvSpPr>
            <p:spPr>
              <a:xfrm>
                <a:off x="6904465" y="4907367"/>
                <a:ext cx="1416833" cy="46172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8919317-85BB-6A21-DEAC-8BEFBBAAA939}"/>
                  </a:ext>
                </a:extLst>
              </p:cNvPr>
              <p:cNvSpPr txBox="1"/>
              <p:nvPr/>
            </p:nvSpPr>
            <p:spPr>
              <a:xfrm>
                <a:off x="6903829" y="4954911"/>
                <a:ext cx="1606932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清整重複景點</a:t>
                </a:r>
              </a:p>
            </p:txBody>
          </p:sp>
        </p:grp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F3C5EF05-2C92-5DAE-67DC-FF89F9103E5B}"/>
                </a:ext>
              </a:extLst>
            </p:cNvPr>
            <p:cNvSpPr txBox="1"/>
            <p:nvPr/>
          </p:nvSpPr>
          <p:spPr>
            <a:xfrm>
              <a:off x="3201379" y="5290518"/>
              <a:ext cx="1161277" cy="346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/>
                <a:t>爬取景點</a:t>
              </a:r>
            </a:p>
          </p:txBody>
        </p:sp>
        <p:sp>
          <p:nvSpPr>
            <p:cNvPr id="38" name="向右箭號 25">
              <a:extLst>
                <a:ext uri="{FF2B5EF4-FFF2-40B4-BE49-F238E27FC236}">
                  <a16:creationId xmlns:a16="http://schemas.microsoft.com/office/drawing/2014/main" id="{E2712398-3E7C-8313-09D9-764C717F2BE2}"/>
                </a:ext>
              </a:extLst>
            </p:cNvPr>
            <p:cNvSpPr/>
            <p:nvPr/>
          </p:nvSpPr>
          <p:spPr>
            <a:xfrm>
              <a:off x="4400625" y="5271159"/>
              <a:ext cx="386862" cy="378823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A7E9767B-E471-FD6C-BAA3-A1C9EEE5CA83}"/>
                </a:ext>
              </a:extLst>
            </p:cNvPr>
            <p:cNvGrpSpPr/>
            <p:nvPr/>
          </p:nvGrpSpPr>
          <p:grpSpPr>
            <a:xfrm>
              <a:off x="4890467" y="5271158"/>
              <a:ext cx="1409661" cy="442432"/>
              <a:chOff x="4620945" y="2734310"/>
              <a:chExt cx="743714" cy="521183"/>
            </a:xfrm>
          </p:grpSpPr>
          <p:sp>
            <p:nvSpPr>
              <p:cNvPr id="50" name="圓角矩形 27">
                <a:extLst>
                  <a:ext uri="{FF2B5EF4-FFF2-40B4-BE49-F238E27FC236}">
                    <a16:creationId xmlns:a16="http://schemas.microsoft.com/office/drawing/2014/main" id="{60560E98-42BA-9676-DB88-BB556D27ACF6}"/>
                  </a:ext>
                </a:extLst>
              </p:cNvPr>
              <p:cNvSpPr/>
              <p:nvPr/>
            </p:nvSpPr>
            <p:spPr>
              <a:xfrm>
                <a:off x="4620945" y="2734310"/>
                <a:ext cx="689369" cy="52118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43C38A1C-4CBE-1600-2319-3ECBFCE8BCF7}"/>
                  </a:ext>
                </a:extLst>
              </p:cNvPr>
              <p:cNvSpPr txBox="1"/>
              <p:nvPr/>
            </p:nvSpPr>
            <p:spPr>
              <a:xfrm>
                <a:off x="4624710" y="2786087"/>
                <a:ext cx="739949" cy="370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dirty="0"/>
                  <a:t>爬取景點資訊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AB78788-443F-E1EA-1299-C0628733FBA7}"/>
                </a:ext>
              </a:extLst>
            </p:cNvPr>
            <p:cNvGrpSpPr/>
            <p:nvPr/>
          </p:nvGrpSpPr>
          <p:grpSpPr>
            <a:xfrm>
              <a:off x="8873957" y="5274299"/>
              <a:ext cx="1368672" cy="390084"/>
              <a:chOff x="8148748" y="2647453"/>
              <a:chExt cx="1368672" cy="390084"/>
            </a:xfrm>
          </p:grpSpPr>
          <p:sp>
            <p:nvSpPr>
              <p:cNvPr id="48" name="圓角矩形 20">
                <a:extLst>
                  <a:ext uri="{FF2B5EF4-FFF2-40B4-BE49-F238E27FC236}">
                    <a16:creationId xmlns:a16="http://schemas.microsoft.com/office/drawing/2014/main" id="{F5D5240E-96E3-6AC4-ABE8-5F0EB3911B12}"/>
                  </a:ext>
                </a:extLst>
              </p:cNvPr>
              <p:cNvSpPr/>
              <p:nvPr/>
            </p:nvSpPr>
            <p:spPr>
              <a:xfrm>
                <a:off x="8148748" y="2647453"/>
                <a:ext cx="1368672" cy="39008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0335405-7CAE-0A14-EA6C-3DA3C281711E}"/>
                  </a:ext>
                </a:extLst>
              </p:cNvPr>
              <p:cNvSpPr txBox="1"/>
              <p:nvPr/>
            </p:nvSpPr>
            <p:spPr>
              <a:xfrm>
                <a:off x="8295210" y="2663977"/>
                <a:ext cx="1039390" cy="346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dirty="0"/>
                  <a:t>爬取評論</a:t>
                </a:r>
              </a:p>
            </p:txBody>
          </p:sp>
        </p:grpSp>
      </p:grp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9C95F97-6EF2-60D1-3930-2DBEDBDBB056}"/>
              </a:ext>
            </a:extLst>
          </p:cNvPr>
          <p:cNvCxnSpPr>
            <a:cxnSpLocks/>
            <a:stCxn id="50" idx="2"/>
            <a:endCxn id="5" idx="0"/>
          </p:cNvCxnSpPr>
          <p:nvPr/>
        </p:nvCxnSpPr>
        <p:spPr>
          <a:xfrm rot="5400000">
            <a:off x="5536472" y="1494487"/>
            <a:ext cx="626005" cy="1673049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C6DDF5AE-D150-2FF4-AC4C-C895CCB79F10}"/>
              </a:ext>
            </a:extLst>
          </p:cNvPr>
          <p:cNvCxnSpPr>
            <a:cxnSpLocks/>
            <a:stCxn id="48" idx="2"/>
            <a:endCxn id="64" idx="0"/>
          </p:cNvCxnSpPr>
          <p:nvPr/>
        </p:nvCxnSpPr>
        <p:spPr>
          <a:xfrm rot="5400000">
            <a:off x="9831795" y="1860709"/>
            <a:ext cx="636106" cy="854469"/>
          </a:xfrm>
          <a:prstGeom prst="bentConnector3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D59D7BD0-6618-C7B5-5E6E-2B658B06D0E6}"/>
              </a:ext>
            </a:extLst>
          </p:cNvPr>
          <p:cNvGrpSpPr/>
          <p:nvPr/>
        </p:nvGrpSpPr>
        <p:grpSpPr>
          <a:xfrm>
            <a:off x="8382046" y="2247745"/>
            <a:ext cx="2681133" cy="3986184"/>
            <a:chOff x="7140581" y="2972688"/>
            <a:chExt cx="2423542" cy="3603210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DE3C73E-F963-5857-F4F7-81B5FD21C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679"/>
            <a:stretch/>
          </p:blipFill>
          <p:spPr>
            <a:xfrm>
              <a:off x="7277645" y="3405014"/>
              <a:ext cx="2156692" cy="30635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B5B12611-9E92-EB6C-860E-50A148C4A583}"/>
                </a:ext>
              </a:extLst>
            </p:cNvPr>
            <p:cNvSpPr/>
            <p:nvPr/>
          </p:nvSpPr>
          <p:spPr>
            <a:xfrm>
              <a:off x="7140581" y="3296520"/>
              <a:ext cx="2423542" cy="327937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4A578B55-99BE-45D6-0894-315BC4E0E294}"/>
                </a:ext>
              </a:extLst>
            </p:cNvPr>
            <p:cNvSpPr txBox="1"/>
            <p:nvPr/>
          </p:nvSpPr>
          <p:spPr>
            <a:xfrm>
              <a:off x="7166115" y="2972688"/>
              <a:ext cx="432149" cy="32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solidFill>
                    <a:srgbClr val="FF0000"/>
                  </a:solidFill>
                </a:rPr>
                <a:t>11.</a:t>
              </a:r>
              <a:endParaRPr lang="zh-TW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714E5A49-5C30-064D-005D-7ABE599F8FE1}"/>
              </a:ext>
            </a:extLst>
          </p:cNvPr>
          <p:cNvSpPr txBox="1"/>
          <p:nvPr/>
        </p:nvSpPr>
        <p:spPr>
          <a:xfrm>
            <a:off x="423719" y="2261333"/>
            <a:ext cx="1966368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景點名稱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評論網址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星數</a:t>
            </a:r>
            <a:endParaRPr lang="en-US" altLang="zh-TW" sz="1600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營業時間</a:t>
            </a:r>
            <a:endParaRPr lang="en-US" altLang="zh-TW" sz="1600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評論數量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緯度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經度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各星評論數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</a:p>
        </p:txBody>
      </p:sp>
    </p:spTree>
    <p:extLst>
      <p:ext uri="{BB962C8B-B14F-4D97-AF65-F5344CB8AC3E}">
        <p14:creationId xmlns:p14="http://schemas.microsoft.com/office/powerpoint/2010/main" val="311897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/>
          <p:cNvSpPr/>
          <p:nvPr/>
        </p:nvSpPr>
        <p:spPr>
          <a:xfrm>
            <a:off x="249381" y="6363854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1552986" y="6359226"/>
            <a:ext cx="1208980" cy="40178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285659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資料清整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416019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系統運算平台</a:t>
            </a:r>
          </a:p>
        </p:txBody>
      </p:sp>
      <p:sp>
        <p:nvSpPr>
          <p:cNvPr id="43" name="圓角矩形 42"/>
          <p:cNvSpPr/>
          <p:nvPr/>
        </p:nvSpPr>
        <p:spPr>
          <a:xfrm>
            <a:off x="546380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敘述性統計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676740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特徵工程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</a:t>
            </a:r>
          </a:p>
        </p:txBody>
      </p:sp>
      <p:sp>
        <p:nvSpPr>
          <p:cNvPr id="45" name="圓角矩形 44"/>
          <p:cNvSpPr/>
          <p:nvPr/>
        </p:nvSpPr>
        <p:spPr>
          <a:xfrm>
            <a:off x="807101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</a:p>
        </p:txBody>
      </p:sp>
      <p:sp>
        <p:nvSpPr>
          <p:cNvPr id="46" name="圓角矩形 45"/>
          <p:cNvSpPr/>
          <p:nvPr/>
        </p:nvSpPr>
        <p:spPr>
          <a:xfrm>
            <a:off x="10678221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5C30D12-EE2F-424A-BF64-DA4759FC4EAE}"/>
              </a:ext>
            </a:extLst>
          </p:cNvPr>
          <p:cNvSpPr/>
          <p:nvPr/>
        </p:nvSpPr>
        <p:spPr>
          <a:xfrm>
            <a:off x="672611" y="228551"/>
            <a:ext cx="10754413" cy="7850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資料數量</a:t>
            </a:r>
          </a:p>
        </p:txBody>
      </p:sp>
      <p:sp>
        <p:nvSpPr>
          <p:cNvPr id="20" name="圓角矩形 44">
            <a:extLst>
              <a:ext uri="{FF2B5EF4-FFF2-40B4-BE49-F238E27FC236}">
                <a16:creationId xmlns:a16="http://schemas.microsoft.com/office/drawing/2014/main" id="{7F587D2E-B360-4E6D-9925-05F86E8A0F76}"/>
              </a:ext>
            </a:extLst>
          </p:cNvPr>
          <p:cNvSpPr/>
          <p:nvPr/>
        </p:nvSpPr>
        <p:spPr>
          <a:xfrm>
            <a:off x="9374616" y="6359226"/>
            <a:ext cx="1208980" cy="40178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網頁部署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7909CA-57FD-4916-BD6C-2967CBFE60ED}"/>
              </a:ext>
            </a:extLst>
          </p:cNvPr>
          <p:cNvSpPr txBox="1"/>
          <p:nvPr/>
        </p:nvSpPr>
        <p:spPr>
          <a:xfrm>
            <a:off x="9636149" y="63630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陳證斌</a:t>
            </a:r>
            <a:endParaRPr lang="zh-TW" altLang="en-US" dirty="0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552EBE5E-E797-E6A0-A905-DAD0FE7FB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754842"/>
              </p:ext>
            </p:extLst>
          </p:nvPr>
        </p:nvGraphicFramePr>
        <p:xfrm>
          <a:off x="1552986" y="1769806"/>
          <a:ext cx="8598568" cy="3640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894">
                  <a:extLst>
                    <a:ext uri="{9D8B030D-6E8A-4147-A177-3AD203B41FA5}">
                      <a16:colId xmlns:a16="http://schemas.microsoft.com/office/drawing/2014/main" val="2006171589"/>
                    </a:ext>
                  </a:extLst>
                </a:gridCol>
                <a:gridCol w="3015916">
                  <a:extLst>
                    <a:ext uri="{9D8B030D-6E8A-4147-A177-3AD203B41FA5}">
                      <a16:colId xmlns:a16="http://schemas.microsoft.com/office/drawing/2014/main" val="3157896071"/>
                    </a:ext>
                  </a:extLst>
                </a:gridCol>
                <a:gridCol w="3336758">
                  <a:extLst>
                    <a:ext uri="{9D8B030D-6E8A-4147-A177-3AD203B41FA5}">
                      <a16:colId xmlns:a16="http://schemas.microsoft.com/office/drawing/2014/main" val="3067272737"/>
                    </a:ext>
                  </a:extLst>
                </a:gridCol>
              </a:tblGrid>
              <a:tr h="874324">
                <a:tc>
                  <a:txBody>
                    <a:bodyPr/>
                    <a:lstStyle/>
                    <a:p>
                      <a:pPr algn="r"/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清整前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清整後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721006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景點數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672,304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11,831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057973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kern="120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景點資訊檔案大小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616.45MB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18.89MB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67865"/>
                  </a:ext>
                </a:extLst>
              </a:tr>
              <a:tr h="9219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評論檔案大小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295489.41MB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69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6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5346</TotalTime>
  <Words>524</Words>
  <Application>Microsoft Office PowerPoint</Application>
  <PresentationFormat>寬螢幕</PresentationFormat>
  <Paragraphs>128</Paragraphs>
  <Slides>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Arial</vt:lpstr>
      <vt:lpstr>Calibri</vt:lpstr>
      <vt:lpstr>Calibri Light</vt:lpstr>
      <vt:lpstr>Imprint MT Shadow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奕萱 李</dc:creator>
  <cp:lastModifiedBy>FNU LNU</cp:lastModifiedBy>
  <cp:revision>148</cp:revision>
  <dcterms:created xsi:type="dcterms:W3CDTF">2024-03-12T07:27:54Z</dcterms:created>
  <dcterms:modified xsi:type="dcterms:W3CDTF">2024-03-20T08:38:26Z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2024-03-16T07:20:59Z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fdd4646d-b08b-4450-afda-74b0bdad1613</vt:lpwstr>
  </property>
  <property fmtid="{D5CDD505-2E9C-101B-9397-08002B2CF9AE}" pid="7" name="MSIP_Label_defa4170-0d19-0005-0004-bc88714345d2_ActionId">
    <vt:lpwstr>f503ff2d-7e6d-4daa-b1f2-ef0e116e31d9</vt:lpwstr>
  </property>
  <property fmtid="{D5CDD505-2E9C-101B-9397-08002B2CF9AE}" pid="8" name="MSIP_Label_defa4170-0d19-0005-0004-bc88714345d2_ContentBits">
    <vt:lpwstr>0</vt:lpwstr>
  </property>
</Properties>
</file>